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dvent Pro Bold" charset="1" panose="02000506040000020004"/>
      <p:regular r:id="rId10"/>
    </p:embeddedFont>
    <p:embeddedFont>
      <p:font typeface="Advent Pro Bold Bold" charset="1" panose="02000506040000020004"/>
      <p:regular r:id="rId11"/>
    </p:embeddedFont>
    <p:embeddedFont>
      <p:font typeface="Advent Pro Bold Italics" charset="1" panose="02000506040000020004"/>
      <p:regular r:id="rId12"/>
    </p:embeddedFont>
    <p:embeddedFont>
      <p:font typeface="Advent Pro Bold Bold Italics" charset="1" panose="02000506040000020004"/>
      <p:regular r:id="rId13"/>
    </p:embeddedFont>
    <p:embeddedFont>
      <p:font typeface="Mitr SemiBold" charset="1" panose="00000700000000000000"/>
      <p:regular r:id="rId14"/>
    </p:embeddedFont>
    <p:embeddedFont>
      <p:font typeface="Mitr SemiBold Bold" charset="1" panose="00000800000000000000"/>
      <p:regular r:id="rId15"/>
    </p:embeddedFont>
    <p:embeddedFont>
      <p:font typeface="Questrial" charset="1" panose="02000000000000000000"/>
      <p:regular r:id="rId16"/>
    </p:embeddedFont>
    <p:embeddedFont>
      <p:font typeface="Marykate" charset="1" panose="00000000000000000000"/>
      <p:regular r:id="rId17"/>
    </p:embeddedFont>
    <p:embeddedFont>
      <p:font typeface="Asap SemiBold" charset="1" panose="020F0704030202060203"/>
      <p:regular r:id="rId18"/>
    </p:embeddedFont>
    <p:embeddedFont>
      <p:font typeface="Asap SemiBold Bold" charset="1" panose="020F0804030202060203"/>
      <p:regular r:id="rId19"/>
    </p:embeddedFont>
    <p:embeddedFont>
      <p:font typeface="Asap SemiBold Italics" charset="1" panose="020F07040302020D0203"/>
      <p:regular r:id="rId20"/>
    </p:embeddedFont>
    <p:embeddedFont>
      <p:font typeface="Asap SemiBold Bold Italics" charset="1" panose="020F08040302020D02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3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jpeg" Type="http://schemas.openxmlformats.org/officeDocument/2006/relationships/image"/><Relationship Id="rId11" Target="../media/image72.jpe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jpe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2" Target="../media/image37.jpeg" Type="http://schemas.openxmlformats.org/officeDocument/2006/relationships/image"/><Relationship Id="rId3" Target="../media/image56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jpeg" Type="http://schemas.openxmlformats.org/officeDocument/2006/relationships/image"/><Relationship Id="rId11" Target="../media/image72.jpe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26930" y="1534967"/>
            <a:ext cx="11834140" cy="79140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23026" y="6697986"/>
            <a:ext cx="3690602" cy="251631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874372" y="3847728"/>
            <a:ext cx="3431913" cy="37451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90329" y="6923470"/>
            <a:ext cx="3186847" cy="31057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90044" y="496743"/>
            <a:ext cx="2225221" cy="2196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4621900" y="3675580"/>
            <a:ext cx="9130183" cy="3980454"/>
            <a:chOff x="0" y="0"/>
            <a:chExt cx="12173577" cy="530727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940911" y="4549505"/>
              <a:ext cx="8291756" cy="750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4"/>
                </a:lnSpc>
              </a:pPr>
              <a:r>
                <a:rPr lang="en-US" sz="3324">
                  <a:solidFill>
                    <a:srgbClr val="663E2C"/>
                  </a:solidFill>
                  <a:latin typeface="Questrial"/>
                </a:rPr>
                <a:t>GV. Huỳnh Xuân Phụng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9095" y="-79587"/>
              <a:ext cx="1199538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663E2C"/>
                  </a:solidFill>
                  <a:latin typeface="Questrial"/>
                </a:rPr>
                <a:t>Điện toán đám mây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76437"/>
              <a:ext cx="12173577" cy="266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192"/>
                </a:lnSpc>
              </a:pPr>
              <a:r>
                <a:rPr lang="en-US" sz="13811">
                  <a:solidFill>
                    <a:srgbClr val="663E2C"/>
                  </a:solidFill>
                  <a:latin typeface="Mitr SemiBold"/>
                </a:rPr>
                <a:t>Textract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9357" r="0" b="0"/>
          <a:stretch>
            <a:fillRect/>
          </a:stretch>
        </p:blipFill>
        <p:spPr>
          <a:xfrm flipH="true" flipV="false" rot="0">
            <a:off x="2868622" y="1595193"/>
            <a:ext cx="12550756" cy="78538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180913" y="1108821"/>
            <a:ext cx="7639223" cy="3387583"/>
            <a:chOff x="0" y="0"/>
            <a:chExt cx="10185631" cy="45167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7611" r="0" b="7611"/>
            <a:stretch>
              <a:fillRect/>
            </a:stretch>
          </p:blipFill>
          <p:spPr>
            <a:xfrm>
              <a:off x="0" y="0"/>
              <a:ext cx="10185631" cy="4516778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7594">
            <a:off x="1937492" y="5743390"/>
            <a:ext cx="2303334" cy="27781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060">
            <a:off x="3171073" y="1222309"/>
            <a:ext cx="1070620" cy="20955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37873" y="4774049"/>
            <a:ext cx="1504885" cy="350714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4622954" y="6527622"/>
            <a:ext cx="2636346" cy="273067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536377" y="4632582"/>
            <a:ext cx="921524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39484F"/>
                </a:solidFill>
                <a:latin typeface="Mitr SemiBold"/>
              </a:rPr>
              <a:t>Nhược điểm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39294" y="5851782"/>
            <a:ext cx="857071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5721" indent="-482860" lvl="1">
              <a:lnSpc>
                <a:spcPts val="5367"/>
              </a:lnSpc>
              <a:buFont typeface="Arial"/>
              <a:buChar char="•"/>
            </a:pPr>
            <a:r>
              <a:rPr lang="en-US" sz="4473">
                <a:solidFill>
                  <a:srgbClr val="39484F"/>
                </a:solidFill>
                <a:latin typeface="Asap SemiBold Bold"/>
              </a:rPr>
              <a:t>Không có khả năng trích xuất các trường tùy chỉnh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D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3808" y="6927958"/>
            <a:ext cx="2717864" cy="25300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9357" r="0" b="0"/>
          <a:stretch>
            <a:fillRect/>
          </a:stretch>
        </p:blipFill>
        <p:spPr>
          <a:xfrm flipH="true" flipV="false" rot="0">
            <a:off x="10965109" y="1262539"/>
            <a:ext cx="6768042" cy="42352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9357" r="0" b="0"/>
          <a:stretch>
            <a:fillRect/>
          </a:stretch>
        </p:blipFill>
        <p:spPr>
          <a:xfrm flipH="true" flipV="false" rot="0">
            <a:off x="3254824" y="5556602"/>
            <a:ext cx="6673582" cy="41761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76394" y="5764889"/>
            <a:ext cx="2713385" cy="33016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83460" y="8400435"/>
            <a:ext cx="2220462" cy="1332277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547242" y="1207090"/>
            <a:ext cx="4224260" cy="4126487"/>
            <a:chOff x="0" y="0"/>
            <a:chExt cx="4828540" cy="4716780"/>
          </a:xfrm>
        </p:grpSpPr>
        <p:sp>
          <p:nvSpPr>
            <p:cNvPr name="Freeform 8" id="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0"/>
              <a:stretch>
                <a:fillRect l="0" r="0" t="-1211" b="-1211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26153">
            <a:off x="1375610" y="5519318"/>
            <a:ext cx="4103219" cy="4008247"/>
            <a:chOff x="0" y="0"/>
            <a:chExt cx="4828540" cy="4716780"/>
          </a:xfrm>
        </p:grpSpPr>
        <p:sp>
          <p:nvSpPr>
            <p:cNvPr name="Freeform 10" id="1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1"/>
              <a:stretch>
                <a:fillRect l="-1443" r="-58935" t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23749" y="2591627"/>
            <a:ext cx="720983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39484F"/>
                </a:solidFill>
                <a:latin typeface="Mitr SemiBold"/>
              </a:rPr>
              <a:t>Nhược điểm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83689" y="1266402"/>
            <a:ext cx="5006089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5721" indent="-482860" lvl="1">
              <a:lnSpc>
                <a:spcPts val="5367"/>
              </a:lnSpc>
              <a:buFont typeface="Arial"/>
              <a:buChar char="•"/>
            </a:pPr>
            <a:r>
              <a:rPr lang="en-US" sz="4473">
                <a:solidFill>
                  <a:srgbClr val="39484F"/>
                </a:solidFill>
                <a:latin typeface="Asap SemiBold Bold"/>
              </a:rPr>
              <a:t>Tích hợp với các nhà cung cấp khác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22317" y="5565883"/>
            <a:ext cx="5006089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5721" indent="-482860" lvl="1">
              <a:lnSpc>
                <a:spcPts val="5367"/>
              </a:lnSpc>
              <a:buFont typeface="Arial"/>
              <a:buChar char="•"/>
            </a:pPr>
            <a:r>
              <a:rPr lang="en-US" sz="4473">
                <a:solidFill>
                  <a:srgbClr val="39484F"/>
                </a:solidFill>
                <a:latin typeface="Asap SemiBold Bold"/>
              </a:rPr>
              <a:t>Không có trích xuất văn bản dọc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2317" y="7896225"/>
            <a:ext cx="5006089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5721" indent="-482860" lvl="1">
              <a:lnSpc>
                <a:spcPts val="5367"/>
              </a:lnSpc>
              <a:buFont typeface="Arial"/>
              <a:buChar char="•"/>
            </a:pPr>
            <a:r>
              <a:rPr lang="en-US" sz="4473">
                <a:solidFill>
                  <a:srgbClr val="39484F"/>
                </a:solidFill>
                <a:latin typeface="Asap SemiBold Bold"/>
              </a:rPr>
              <a:t>Đám mây của mọi thứ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12963" y="1887925"/>
            <a:ext cx="14062075" cy="6887298"/>
            <a:chOff x="0" y="0"/>
            <a:chExt cx="18749433" cy="918306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4673" r="7950" b="32971"/>
            <a:stretch>
              <a:fillRect/>
            </a:stretch>
          </p:blipFill>
          <p:spPr>
            <a:xfrm flipH="false" flipV="false" rot="-78066">
              <a:off x="968257" y="961703"/>
              <a:ext cx="16705887" cy="725703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alphaModFix amt="57000"/>
            </a:blip>
            <a:srcRect l="0" t="6115" r="3279" b="0"/>
            <a:stretch>
              <a:fillRect/>
            </a:stretch>
          </p:blipFill>
          <p:spPr>
            <a:xfrm flipH="false" flipV="false" rot="-2572215">
              <a:off x="-115252" y="1208538"/>
              <a:ext cx="4042889" cy="1248445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alphaModFix amt="57000"/>
            </a:blip>
            <a:srcRect l="0" t="6115" r="3279" b="0"/>
            <a:stretch>
              <a:fillRect/>
            </a:stretch>
          </p:blipFill>
          <p:spPr>
            <a:xfrm flipH="false" flipV="false" rot="-2572215">
              <a:off x="14821796" y="6726082"/>
              <a:ext cx="4042889" cy="1248445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51973">
            <a:off x="-1335923" y="-256851"/>
            <a:ext cx="3799654" cy="205181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7715" y="7601692"/>
            <a:ext cx="2277206" cy="202050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77616">
            <a:off x="8411705" y="4999240"/>
            <a:ext cx="1464590" cy="89327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895267" y="2845205"/>
            <a:ext cx="14497466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Marykate"/>
              </a:rPr>
              <a:t>Thank You for Listening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13231" y="6025498"/>
            <a:ext cx="1006153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Advent Pro Bold"/>
              </a:rPr>
              <a:t>Wish you happiness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D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9357" r="0" b="0"/>
          <a:stretch>
            <a:fillRect/>
          </a:stretch>
        </p:blipFill>
        <p:spPr>
          <a:xfrm flipH="true" flipV="false" rot="0">
            <a:off x="638701" y="471497"/>
            <a:ext cx="14932072" cy="9344006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347990">
            <a:off x="11240469" y="2101151"/>
            <a:ext cx="5835852" cy="7411619"/>
            <a:chOff x="0" y="0"/>
            <a:chExt cx="2553970" cy="3243580"/>
          </a:xfrm>
        </p:grpSpPr>
        <p:sp>
          <p:nvSpPr>
            <p:cNvPr name="Freeform 4" id="4"/>
            <p:cNvSpPr/>
            <p:nvPr/>
          </p:nvSpPr>
          <p:spPr>
            <a:xfrm>
              <a:off x="0" y="-2540"/>
              <a:ext cx="2552700" cy="3251200"/>
            </a:xfrm>
            <a:custGeom>
              <a:avLst/>
              <a:gdLst/>
              <a:ahLst/>
              <a:cxnLst/>
              <a:rect r="r" b="b" t="t" l="l"/>
              <a:pathLst>
                <a:path h="3251200" w="2552700">
                  <a:moveTo>
                    <a:pt x="2551430" y="1300480"/>
                  </a:moveTo>
                  <a:cubicBezTo>
                    <a:pt x="2551430" y="881380"/>
                    <a:pt x="2548890" y="462280"/>
                    <a:pt x="2540000" y="44450"/>
                  </a:cubicBezTo>
                  <a:cubicBezTo>
                    <a:pt x="2358390" y="45720"/>
                    <a:pt x="2175510" y="39370"/>
                    <a:pt x="1993900" y="31750"/>
                  </a:cubicBezTo>
                  <a:cubicBezTo>
                    <a:pt x="1799590" y="22860"/>
                    <a:pt x="1606550" y="12700"/>
                    <a:pt x="1412240" y="7620"/>
                  </a:cubicBezTo>
                  <a:cubicBezTo>
                    <a:pt x="1217930" y="0"/>
                    <a:pt x="1024890" y="2540"/>
                    <a:pt x="830580" y="7620"/>
                  </a:cubicBezTo>
                  <a:cubicBezTo>
                    <a:pt x="553720" y="15240"/>
                    <a:pt x="276860" y="11430"/>
                    <a:pt x="0" y="8890"/>
                  </a:cubicBezTo>
                  <a:cubicBezTo>
                    <a:pt x="0" y="209550"/>
                    <a:pt x="1270" y="410210"/>
                    <a:pt x="2540" y="610870"/>
                  </a:cubicBezTo>
                  <a:cubicBezTo>
                    <a:pt x="5080" y="1122680"/>
                    <a:pt x="10160" y="1635760"/>
                    <a:pt x="11430" y="2147570"/>
                  </a:cubicBezTo>
                  <a:cubicBezTo>
                    <a:pt x="12700" y="2499360"/>
                    <a:pt x="12700" y="2852420"/>
                    <a:pt x="12700" y="3204210"/>
                  </a:cubicBezTo>
                  <a:cubicBezTo>
                    <a:pt x="158750" y="3205480"/>
                    <a:pt x="304800" y="3208020"/>
                    <a:pt x="450850" y="3213100"/>
                  </a:cubicBezTo>
                  <a:cubicBezTo>
                    <a:pt x="518160" y="3215640"/>
                    <a:pt x="584200" y="3218180"/>
                    <a:pt x="651510" y="3220720"/>
                  </a:cubicBezTo>
                  <a:cubicBezTo>
                    <a:pt x="845820" y="3220720"/>
                    <a:pt x="1038860" y="3235960"/>
                    <a:pt x="1233170" y="3243580"/>
                  </a:cubicBezTo>
                  <a:cubicBezTo>
                    <a:pt x="1442720" y="3251200"/>
                    <a:pt x="1653540" y="3239770"/>
                    <a:pt x="1863090" y="3230880"/>
                  </a:cubicBezTo>
                  <a:cubicBezTo>
                    <a:pt x="2092960" y="3220720"/>
                    <a:pt x="2322830" y="3208020"/>
                    <a:pt x="2552700" y="3205480"/>
                  </a:cubicBezTo>
                  <a:cubicBezTo>
                    <a:pt x="2550160" y="3079750"/>
                    <a:pt x="2546350" y="2954020"/>
                    <a:pt x="2547620" y="2828290"/>
                  </a:cubicBezTo>
                  <a:cubicBezTo>
                    <a:pt x="2548890" y="2319020"/>
                    <a:pt x="2551430" y="1809750"/>
                    <a:pt x="2551430" y="1300480"/>
                  </a:cubicBezTo>
                  <a:close/>
                </a:path>
              </a:pathLst>
            </a:custGeom>
            <a:blipFill>
              <a:blip r:embed="rId4"/>
              <a:stretch>
                <a:fillRect l="-28715" r="-61625" t="0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36496">
            <a:off x="13459254" y="436307"/>
            <a:ext cx="1398283" cy="20955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398456">
            <a:off x="15101514" y="6979603"/>
            <a:ext cx="2742668" cy="280906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8701" y="7545476"/>
            <a:ext cx="2809064" cy="267116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78078" y="2121994"/>
            <a:ext cx="845545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39484F"/>
                </a:solidFill>
                <a:latin typeface="Mitr SemiBold"/>
              </a:rPr>
              <a:t>Thành viên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3233" y="3762375"/>
            <a:ext cx="84554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39484F"/>
                </a:solidFill>
                <a:latin typeface="Mitr SemiBold"/>
              </a:rPr>
              <a:t>Võ Quang Hưng 20110057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4851" y="5035435"/>
            <a:ext cx="985222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39484F"/>
                </a:solidFill>
                <a:latin typeface="Mitr SemiBold"/>
              </a:rPr>
              <a:t>Nguyễn Đình Duy 20110453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6088" y="6311785"/>
            <a:ext cx="959483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39484F"/>
                </a:solidFill>
                <a:latin typeface="Mitr SemiBold"/>
              </a:rPr>
              <a:t>Nguyễn Minh Tuấn 20110594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9357" r="0" b="0"/>
          <a:stretch>
            <a:fillRect/>
          </a:stretch>
        </p:blipFill>
        <p:spPr>
          <a:xfrm flipH="true" flipV="false" rot="0">
            <a:off x="2868622" y="1595193"/>
            <a:ext cx="12550756" cy="78538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180913" y="1108821"/>
            <a:ext cx="7639223" cy="3387583"/>
            <a:chOff x="0" y="0"/>
            <a:chExt cx="10185631" cy="45167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0582" r="0" b="10582"/>
            <a:stretch>
              <a:fillRect/>
            </a:stretch>
          </p:blipFill>
          <p:spPr>
            <a:xfrm>
              <a:off x="0" y="0"/>
              <a:ext cx="10185631" cy="4516778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7594">
            <a:off x="1937492" y="5743390"/>
            <a:ext cx="2303334" cy="27781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060">
            <a:off x="3171073" y="1222309"/>
            <a:ext cx="1070620" cy="20955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37873" y="4774049"/>
            <a:ext cx="1504885" cy="350714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4622954" y="6527622"/>
            <a:ext cx="2636346" cy="273067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536377" y="4903327"/>
            <a:ext cx="921524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39484F"/>
                </a:solidFill>
                <a:latin typeface="Mitr SemiBold"/>
              </a:rPr>
              <a:t>Textract là gì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17026" y="6408277"/>
            <a:ext cx="9215246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1"/>
              </a:lnSpc>
            </a:pPr>
            <a:r>
              <a:rPr lang="en-US" sz="4409">
                <a:solidFill>
                  <a:srgbClr val="39484F"/>
                </a:solidFill>
                <a:latin typeface="Asap SemiBold"/>
              </a:rPr>
              <a:t>Amazon Textract là một dịch vụ máy học (ML) tự động trích xuất văn bản, chữ viết tay và dữ liệu từ các tài liệu được quét.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D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9357" r="0" b="0"/>
          <a:stretch>
            <a:fillRect/>
          </a:stretch>
        </p:blipFill>
        <p:spPr>
          <a:xfrm flipH="true" flipV="false" rot="0">
            <a:off x="1677964" y="471497"/>
            <a:ext cx="14932072" cy="934400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4675">
            <a:off x="15740461" y="4212463"/>
            <a:ext cx="1590727" cy="370720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1028700"/>
            <a:ext cx="4229870" cy="8003166"/>
            <a:chOff x="0" y="0"/>
            <a:chExt cx="2026314" cy="3833907"/>
          </a:xfrm>
        </p:grpSpPr>
        <p:sp>
          <p:nvSpPr>
            <p:cNvPr name="Freeform 5" id="5"/>
            <p:cNvSpPr/>
            <p:nvPr/>
          </p:nvSpPr>
          <p:spPr>
            <a:xfrm>
              <a:off x="-4213" y="0"/>
              <a:ext cx="2030526" cy="3833907"/>
            </a:xfrm>
            <a:custGeom>
              <a:avLst/>
              <a:gdLst/>
              <a:ahLst/>
              <a:cxnLst/>
              <a:rect r="r" b="b" t="t" l="l"/>
              <a:pathLst>
                <a:path h="3833907" w="2030526">
                  <a:moveTo>
                    <a:pt x="278431" y="16918"/>
                  </a:moveTo>
                  <a:cubicBezTo>
                    <a:pt x="278431" y="16918"/>
                    <a:pt x="604014" y="12258"/>
                    <a:pt x="906248" y="12454"/>
                  </a:cubicBezTo>
                  <a:cubicBezTo>
                    <a:pt x="1135303" y="12671"/>
                    <a:pt x="1756458" y="0"/>
                    <a:pt x="1756458" y="0"/>
                  </a:cubicBezTo>
                  <a:cubicBezTo>
                    <a:pt x="1823922" y="0"/>
                    <a:pt x="1899859" y="0"/>
                    <a:pt x="1978632" y="85073"/>
                  </a:cubicBezTo>
                  <a:cubicBezTo>
                    <a:pt x="2021610" y="131488"/>
                    <a:pt x="2022678" y="240224"/>
                    <a:pt x="2023083" y="320281"/>
                  </a:cubicBezTo>
                  <a:cubicBezTo>
                    <a:pt x="2023083" y="320281"/>
                    <a:pt x="2021379" y="2549646"/>
                    <a:pt x="2021379" y="3071322"/>
                  </a:cubicBezTo>
                  <a:cubicBezTo>
                    <a:pt x="2021379" y="3285481"/>
                    <a:pt x="2030527" y="3584660"/>
                    <a:pt x="2030527" y="3584660"/>
                  </a:cubicBezTo>
                  <a:cubicBezTo>
                    <a:pt x="2030527" y="3713329"/>
                    <a:pt x="2026357" y="3833907"/>
                    <a:pt x="1773519" y="3825772"/>
                  </a:cubicBezTo>
                  <a:cubicBezTo>
                    <a:pt x="1773519" y="3825772"/>
                    <a:pt x="1397047" y="3805474"/>
                    <a:pt x="1143507" y="3813072"/>
                  </a:cubicBezTo>
                  <a:cubicBezTo>
                    <a:pt x="950110" y="3821207"/>
                    <a:pt x="304023" y="3833907"/>
                    <a:pt x="304023" y="3833907"/>
                  </a:cubicBezTo>
                  <a:cubicBezTo>
                    <a:pt x="132548" y="3833907"/>
                    <a:pt x="4213" y="3732837"/>
                    <a:pt x="8532" y="3530290"/>
                  </a:cubicBezTo>
                  <a:cubicBezTo>
                    <a:pt x="8532" y="3530290"/>
                    <a:pt x="9630" y="3031749"/>
                    <a:pt x="4815" y="120796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D8856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55574" y="1341563"/>
            <a:ext cx="3776121" cy="3688720"/>
            <a:chOff x="0" y="0"/>
            <a:chExt cx="4828540" cy="4716780"/>
          </a:xfrm>
        </p:grpSpPr>
        <p:sp>
          <p:nvSpPr>
            <p:cNvPr name="Freeform 7" id="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l="-72501" r="-14151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55254" y="5074895"/>
            <a:ext cx="3776121" cy="3688720"/>
            <a:chOff x="0" y="0"/>
            <a:chExt cx="4828540" cy="4716780"/>
          </a:xfrm>
        </p:grpSpPr>
        <p:sp>
          <p:nvSpPr>
            <p:cNvPr name="Freeform 9" id="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-3393" r="-3393" t="0" b="0"/>
              </a:stretch>
            </a:blip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4775" y="7193704"/>
            <a:ext cx="3070600" cy="277470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967350" y="1417763"/>
            <a:ext cx="9042146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0"/>
              </a:lnSpc>
            </a:pPr>
            <a:r>
              <a:rPr lang="en-US" sz="7800">
                <a:solidFill>
                  <a:srgbClr val="39484F"/>
                </a:solidFill>
                <a:latin typeface="Mitr SemiBold"/>
              </a:rPr>
              <a:t>Textract có thể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7350" y="2852548"/>
            <a:ext cx="921524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2119" indent="-476059" lvl="1">
              <a:lnSpc>
                <a:spcPts val="5291"/>
              </a:lnSpc>
              <a:buFont typeface="Arial"/>
              <a:buChar char="•"/>
            </a:pPr>
            <a:r>
              <a:rPr lang="en-US" sz="4409">
                <a:solidFill>
                  <a:srgbClr val="39484F"/>
                </a:solidFill>
                <a:latin typeface="Asap SemiBold"/>
              </a:rPr>
              <a:t>xác định dữ liệu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67350" y="3843148"/>
            <a:ext cx="921524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2119" indent="-476059" lvl="1">
              <a:lnSpc>
                <a:spcPts val="5291"/>
              </a:lnSpc>
              <a:buFont typeface="Arial"/>
              <a:buChar char="•"/>
            </a:pPr>
            <a:r>
              <a:rPr lang="en-US" sz="4409">
                <a:solidFill>
                  <a:srgbClr val="39484F"/>
                </a:solidFill>
                <a:latin typeface="Asap SemiBold"/>
              </a:rPr>
              <a:t>Hiểu rõ dữ liệu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67350" y="4833748"/>
            <a:ext cx="921524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2119" indent="-476059" lvl="1">
              <a:lnSpc>
                <a:spcPts val="5291"/>
              </a:lnSpc>
              <a:buFont typeface="Arial"/>
              <a:buChar char="•"/>
            </a:pPr>
            <a:r>
              <a:rPr lang="en-US" sz="4409">
                <a:solidFill>
                  <a:srgbClr val="39484F"/>
                </a:solidFill>
                <a:latin typeface="Asap SemiBold"/>
              </a:rPr>
              <a:t>Trích xuất dữ liệu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88872" y="317960"/>
            <a:ext cx="17710256" cy="9473665"/>
            <a:chOff x="0" y="0"/>
            <a:chExt cx="23613675" cy="1263155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18" r="0" b="28697"/>
            <a:stretch>
              <a:fillRect/>
            </a:stretch>
          </p:blipFill>
          <p:spPr>
            <a:xfrm flipH="false" flipV="false" rot="0">
              <a:off x="0" y="406792"/>
              <a:ext cx="23613675" cy="1222476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61161" y="0"/>
              <a:ext cx="968329" cy="1895306"/>
            </a:xfrm>
            <a:prstGeom prst="rect">
              <a:avLst/>
            </a:prstGeom>
          </p:spPr>
        </p:pic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272209" y="3779985"/>
            <a:ext cx="5743581" cy="5478315"/>
            <a:chOff x="0" y="0"/>
            <a:chExt cx="6324600" cy="6032500"/>
          </a:xfrm>
        </p:grpSpPr>
        <p:sp>
          <p:nvSpPr>
            <p:cNvPr name="Freeform 7" id="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6"/>
              <a:stretch>
                <a:fillRect l="-4993" r="-64230" t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7019" y="7625956"/>
            <a:ext cx="1893009" cy="240764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1024" y="1458970"/>
            <a:ext cx="2242847" cy="199001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14817" y="6142549"/>
            <a:ext cx="2242847" cy="199001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5989" y="4059784"/>
            <a:ext cx="2242847" cy="199001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281978" y="1549702"/>
            <a:ext cx="13318671" cy="166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latin typeface="Marykate"/>
              </a:rPr>
              <a:t>CHỨC NĂNG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1784" t="14673" r="2087" b="50882"/>
          <a:stretch>
            <a:fillRect/>
          </a:stretch>
        </p:blipFill>
        <p:spPr>
          <a:xfrm flipH="false" flipV="false" rot="0">
            <a:off x="5453139" y="1433123"/>
            <a:ext cx="7549327" cy="23058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9596">
            <a:off x="5679838" y="1184769"/>
            <a:ext cx="862925" cy="81271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117151" y="1584356"/>
            <a:ext cx="10527254" cy="166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latin typeface="Marykate"/>
              </a:rPr>
              <a:t>CHỨC NĂNG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62300">
            <a:off x="-662544" y="-398389"/>
            <a:ext cx="2786716" cy="28541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6114224" y="900445"/>
            <a:ext cx="2290151" cy="179881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278517" y="6199020"/>
            <a:ext cx="13949706" cy="300201"/>
            <a:chOff x="0" y="0"/>
            <a:chExt cx="18599608" cy="400267"/>
          </a:xfrm>
        </p:grpSpPr>
        <p:sp>
          <p:nvSpPr>
            <p:cNvPr name="AutoShape 9" id="9"/>
            <p:cNvSpPr/>
            <p:nvPr/>
          </p:nvSpPr>
          <p:spPr>
            <a:xfrm rot="0">
              <a:off x="179136" y="179136"/>
              <a:ext cx="18241336" cy="0"/>
            </a:xfrm>
            <a:prstGeom prst="line">
              <a:avLst/>
            </a:prstGeom>
            <a:ln cap="rnd" w="7820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41996"/>
              <a:ext cx="358271" cy="358271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4744377" y="31459"/>
              <a:ext cx="358271" cy="358271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9488754" y="31459"/>
              <a:ext cx="358271" cy="358271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4233131" y="31459"/>
              <a:ext cx="358271" cy="358271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8241336" y="0"/>
              <a:ext cx="358271" cy="358271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46427">
            <a:off x="11633332" y="1667574"/>
            <a:ext cx="813183" cy="680117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25222" y="6764556"/>
            <a:ext cx="2791930" cy="136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3"/>
              </a:lnSpc>
              <a:spcBef>
                <a:spcPct val="0"/>
              </a:spcBef>
            </a:pPr>
            <a:r>
              <a:rPr lang="en-US" sz="4194">
                <a:solidFill>
                  <a:srgbClr val="000000"/>
                </a:solidFill>
                <a:latin typeface="Marykate"/>
              </a:rPr>
              <a:t>Form extraction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85281" y="4911682"/>
            <a:ext cx="3826986" cy="68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3"/>
              </a:lnSpc>
              <a:spcBef>
                <a:spcPct val="0"/>
              </a:spcBef>
            </a:pPr>
            <a:r>
              <a:rPr lang="en-US" sz="4194">
                <a:solidFill>
                  <a:srgbClr val="000000"/>
                </a:solidFill>
                <a:latin typeface="Marykate"/>
              </a:rPr>
              <a:t>Table extraction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63786" y="6764556"/>
            <a:ext cx="2791930" cy="136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3"/>
              </a:lnSpc>
              <a:spcBef>
                <a:spcPct val="0"/>
              </a:spcBef>
            </a:pPr>
            <a:r>
              <a:rPr lang="en-US" sz="4194">
                <a:solidFill>
                  <a:srgbClr val="000000"/>
                </a:solidFill>
                <a:latin typeface="Marykate"/>
              </a:rPr>
              <a:t>Query based extraction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53365" y="4814754"/>
            <a:ext cx="2791930" cy="136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3"/>
              </a:lnSpc>
              <a:spcBef>
                <a:spcPct val="0"/>
              </a:spcBef>
            </a:pPr>
            <a:r>
              <a:rPr lang="en-US" sz="4194">
                <a:solidFill>
                  <a:srgbClr val="000000"/>
                </a:solidFill>
                <a:latin typeface="Marykate"/>
              </a:rPr>
              <a:t>Handwriting recognition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65512" y="6764556"/>
            <a:ext cx="2293788" cy="136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3"/>
              </a:lnSpc>
              <a:spcBef>
                <a:spcPct val="0"/>
              </a:spcBef>
            </a:pPr>
            <a:r>
              <a:rPr lang="en-US" sz="4194">
                <a:solidFill>
                  <a:srgbClr val="000000"/>
                </a:solidFill>
                <a:latin typeface="Marykate"/>
              </a:rPr>
              <a:t>Invoices and receipts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803884">
            <a:off x="11192331" y="8780757"/>
            <a:ext cx="2366203" cy="955086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4426384" y="6791193"/>
            <a:ext cx="3826986" cy="68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3"/>
              </a:lnSpc>
              <a:spcBef>
                <a:spcPct val="0"/>
              </a:spcBef>
            </a:pPr>
            <a:r>
              <a:rPr lang="en-US" sz="4194">
                <a:solidFill>
                  <a:srgbClr val="000000"/>
                </a:solidFill>
                <a:latin typeface="Marykate"/>
              </a:rPr>
              <a:t>Identity documents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44474" y="4568782"/>
            <a:ext cx="4266827" cy="136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3"/>
              </a:lnSpc>
              <a:spcBef>
                <a:spcPct val="0"/>
              </a:spcBef>
            </a:pPr>
            <a:r>
              <a:rPr lang="en-US" sz="4194">
                <a:solidFill>
                  <a:srgbClr val="000000"/>
                </a:solidFill>
                <a:latin typeface="Marykate"/>
              </a:rPr>
              <a:t>Extract text from image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895332" y="-1205074"/>
            <a:ext cx="14442908" cy="12172431"/>
            <a:chOff x="0" y="0"/>
            <a:chExt cx="19257210" cy="1622990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552" r="44203" b="33677"/>
            <a:stretch>
              <a:fillRect/>
            </a:stretch>
          </p:blipFill>
          <p:spPr>
            <a:xfrm flipH="false" flipV="false" rot="0">
              <a:off x="0" y="0"/>
              <a:ext cx="19257210" cy="1622990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3953514">
              <a:off x="17181264" y="3271816"/>
              <a:ext cx="1617713" cy="1523591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34833">
            <a:off x="8934474" y="8346035"/>
            <a:ext cx="2114822" cy="85361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45827" y="7763433"/>
            <a:ext cx="1584825" cy="201305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4877" y="567594"/>
            <a:ext cx="2180910" cy="2770209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532039" y="2607236"/>
            <a:ext cx="5326653" cy="5305845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2701" r="-19518" t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91B2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387104" y="2558341"/>
            <a:ext cx="5876237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arykate"/>
              </a:rPr>
              <a:t>Ưu điểm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40549" y="8221956"/>
            <a:ext cx="5876237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dvent Pro Bold"/>
              </a:rPr>
              <a:t>Textract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62003" y="4101679"/>
            <a:ext cx="5876237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arykate"/>
              </a:rPr>
              <a:t>Và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29396" y="5846831"/>
            <a:ext cx="5876237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arykate"/>
              </a:rPr>
              <a:t>Nhược điểm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D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9357" r="0" b="0"/>
          <a:stretch>
            <a:fillRect/>
          </a:stretch>
        </p:blipFill>
        <p:spPr>
          <a:xfrm flipH="true" flipV="false" rot="0">
            <a:off x="299989" y="726492"/>
            <a:ext cx="14932072" cy="934400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833235" y="1564547"/>
            <a:ext cx="7741103" cy="7599468"/>
            <a:chOff x="0" y="0"/>
            <a:chExt cx="1960938" cy="1925060"/>
          </a:xfrm>
        </p:grpSpPr>
        <p:sp>
          <p:nvSpPr>
            <p:cNvPr name="Freeform 4" id="4"/>
            <p:cNvSpPr/>
            <p:nvPr/>
          </p:nvSpPr>
          <p:spPr>
            <a:xfrm>
              <a:off x="-4213" y="0"/>
              <a:ext cx="1965151" cy="1925060"/>
            </a:xfrm>
            <a:custGeom>
              <a:avLst/>
              <a:gdLst/>
              <a:ahLst/>
              <a:cxnLst/>
              <a:rect r="r" b="b" t="t" l="l"/>
              <a:pathLst>
                <a:path h="1925060" w="1965151">
                  <a:moveTo>
                    <a:pt x="278431" y="16918"/>
                  </a:moveTo>
                  <a:cubicBezTo>
                    <a:pt x="278431" y="16918"/>
                    <a:pt x="604014" y="12258"/>
                    <a:pt x="905084" y="12454"/>
                  </a:cubicBezTo>
                  <a:cubicBezTo>
                    <a:pt x="1078197" y="12671"/>
                    <a:pt x="1691083" y="0"/>
                    <a:pt x="1691083" y="0"/>
                  </a:cubicBezTo>
                  <a:cubicBezTo>
                    <a:pt x="1758546" y="0"/>
                    <a:pt x="1834483" y="0"/>
                    <a:pt x="1913256" y="85073"/>
                  </a:cubicBezTo>
                  <a:cubicBezTo>
                    <a:pt x="1956234" y="131488"/>
                    <a:pt x="1957302" y="240224"/>
                    <a:pt x="1957708" y="320281"/>
                  </a:cubicBezTo>
                  <a:cubicBezTo>
                    <a:pt x="1957708" y="320281"/>
                    <a:pt x="1956003" y="970303"/>
                    <a:pt x="1956003" y="1162476"/>
                  </a:cubicBezTo>
                  <a:cubicBezTo>
                    <a:pt x="1956003" y="1376634"/>
                    <a:pt x="1965151" y="1675813"/>
                    <a:pt x="1965151" y="1675813"/>
                  </a:cubicBezTo>
                  <a:cubicBezTo>
                    <a:pt x="1965151" y="1804482"/>
                    <a:pt x="1960982" y="1925060"/>
                    <a:pt x="1708144" y="1916925"/>
                  </a:cubicBezTo>
                  <a:cubicBezTo>
                    <a:pt x="1708144" y="1916925"/>
                    <a:pt x="1331671" y="1896627"/>
                    <a:pt x="1084396" y="1904225"/>
                  </a:cubicBezTo>
                  <a:cubicBezTo>
                    <a:pt x="938234" y="1912360"/>
                    <a:pt x="304023" y="1925060"/>
                    <a:pt x="304023" y="1925060"/>
                  </a:cubicBezTo>
                  <a:cubicBezTo>
                    <a:pt x="132548" y="1925060"/>
                    <a:pt x="4213" y="1823991"/>
                    <a:pt x="8532" y="1621443"/>
                  </a:cubicBezTo>
                  <a:cubicBezTo>
                    <a:pt x="8532" y="1621443"/>
                    <a:pt x="9630" y="1122902"/>
                    <a:pt x="4815" y="939024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39484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0590" y="1865607"/>
            <a:ext cx="7205282" cy="7038511"/>
            <a:chOff x="0" y="0"/>
            <a:chExt cx="4828540" cy="4716780"/>
          </a:xfrm>
        </p:grpSpPr>
        <p:sp>
          <p:nvSpPr>
            <p:cNvPr name="Freeform 6" id="6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50354" r="-50354" t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27233" y="6751115"/>
            <a:ext cx="2075132" cy="295679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16" y="7306147"/>
            <a:ext cx="3293509" cy="195215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04957" y="1719066"/>
            <a:ext cx="7000514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0"/>
              </a:lnSpc>
            </a:pPr>
            <a:r>
              <a:rPr lang="en-US" sz="6150">
                <a:solidFill>
                  <a:srgbClr val="39484F"/>
                </a:solidFill>
                <a:latin typeface="Mitr SemiBold"/>
              </a:rPr>
              <a:t>Ưu điểm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7193" y="4420091"/>
            <a:ext cx="7328278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2119" indent="-476059" lvl="1">
              <a:lnSpc>
                <a:spcPts val="5291"/>
              </a:lnSpc>
              <a:buFont typeface="Arial"/>
              <a:buChar char="•"/>
            </a:pPr>
            <a:r>
              <a:rPr lang="en-US" sz="4409">
                <a:solidFill>
                  <a:srgbClr val="39484F"/>
                </a:solidFill>
                <a:latin typeface="Asap SemiBold Bold"/>
              </a:rPr>
              <a:t>Thiết lập dễ dàng với Dịch vụ AWS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075" y="3200891"/>
            <a:ext cx="7328278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2119" indent="-476059" lvl="1">
              <a:lnSpc>
                <a:spcPts val="5291"/>
              </a:lnSpc>
              <a:buFont typeface="Arial"/>
              <a:buChar char="•"/>
            </a:pPr>
            <a:r>
              <a:rPr lang="en-US" sz="4409">
                <a:solidFill>
                  <a:srgbClr val="39484F"/>
                </a:solidFill>
                <a:latin typeface="Asap SemiBold Bold"/>
              </a:rPr>
              <a:t>An toàn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D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3808" y="6927958"/>
            <a:ext cx="2717864" cy="25300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9357" r="0" b="0"/>
          <a:stretch>
            <a:fillRect/>
          </a:stretch>
        </p:blipFill>
        <p:spPr>
          <a:xfrm flipH="true" flipV="false" rot="0">
            <a:off x="10965109" y="1262539"/>
            <a:ext cx="6768042" cy="42352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9357" r="0" b="0"/>
          <a:stretch>
            <a:fillRect/>
          </a:stretch>
        </p:blipFill>
        <p:spPr>
          <a:xfrm flipH="true" flipV="false" rot="0">
            <a:off x="3254824" y="5556602"/>
            <a:ext cx="6673582" cy="41761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76394" y="5764889"/>
            <a:ext cx="2713385" cy="33016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83460" y="8400435"/>
            <a:ext cx="2220462" cy="1332277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547242" y="1207090"/>
            <a:ext cx="4224260" cy="4126487"/>
            <a:chOff x="0" y="0"/>
            <a:chExt cx="4828540" cy="4716780"/>
          </a:xfrm>
        </p:grpSpPr>
        <p:sp>
          <p:nvSpPr>
            <p:cNvPr name="Freeform 8" id="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0"/>
              <a:stretch>
                <a:fillRect l="0" r="0" t="-1211" b="-1211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26153">
            <a:off x="1375610" y="5519318"/>
            <a:ext cx="4103219" cy="4008247"/>
            <a:chOff x="0" y="0"/>
            <a:chExt cx="4828540" cy="4716780"/>
          </a:xfrm>
        </p:grpSpPr>
        <p:sp>
          <p:nvSpPr>
            <p:cNvPr name="Freeform 10" id="1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1"/>
              <a:stretch>
                <a:fillRect l="-1443" r="-58935" t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23749" y="2591627"/>
            <a:ext cx="720983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39484F"/>
                </a:solidFill>
                <a:latin typeface="Mitr SemiBold"/>
              </a:rPr>
              <a:t>Nhược điểm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22317" y="5565883"/>
            <a:ext cx="5006089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5721" indent="-482860" lvl="1">
              <a:lnSpc>
                <a:spcPts val="5367"/>
              </a:lnSpc>
              <a:buFont typeface="Arial"/>
              <a:buChar char="•"/>
            </a:pPr>
            <a:r>
              <a:rPr lang="en-US" sz="4473">
                <a:solidFill>
                  <a:srgbClr val="39484F"/>
                </a:solidFill>
                <a:latin typeface="Asap SemiBold Bold"/>
              </a:rPr>
              <a:t>Khả năng xác định tiêu đề bảng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22317" y="7896225"/>
            <a:ext cx="5006089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5721" indent="-482860" lvl="1">
              <a:lnSpc>
                <a:spcPts val="5367"/>
              </a:lnSpc>
              <a:buFont typeface="Arial"/>
              <a:buChar char="•"/>
            </a:pPr>
            <a:r>
              <a:rPr lang="en-US" sz="4473">
                <a:solidFill>
                  <a:srgbClr val="39484F"/>
                </a:solidFill>
                <a:latin typeface="Asap SemiBold Bold"/>
              </a:rPr>
              <a:t>Giới hạn ngôn ngữ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53808" y="1743902"/>
            <a:ext cx="553597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5721" indent="-482860" lvl="1">
              <a:lnSpc>
                <a:spcPts val="5367"/>
              </a:lnSpc>
              <a:buFont typeface="Arial"/>
              <a:buChar char="•"/>
            </a:pPr>
            <a:r>
              <a:rPr lang="en-US" sz="4473">
                <a:solidFill>
                  <a:srgbClr val="39484F"/>
                </a:solidFill>
                <a:latin typeface="Asap SemiBold Bold"/>
              </a:rPr>
              <a:t>Kiểm tra Không gian lận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DAFTz0tdLQk</dc:identifier>
  <dcterms:modified xsi:type="dcterms:W3CDTF">2011-08-01T06:04:30Z</dcterms:modified>
  <cp:revision>1</cp:revision>
  <dc:title>Textract</dc:title>
</cp:coreProperties>
</file>